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aret" charset="1" panose="00000000000000000000"/>
      <p:regular r:id="rId20"/>
    </p:embeddedFont>
    <p:embeddedFont>
      <p:font typeface="Garet Bold" charset="1" panose="00000000000000000000"/>
      <p:regular r:id="rId21"/>
    </p:embeddedFont>
    <p:embeddedFont>
      <p:font typeface="Archivo Black" charset="1" panose="020B0A03020202020B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4.png" Type="http://schemas.openxmlformats.org/officeDocument/2006/relationships/image"/><Relationship Id="rId18" Target="../media/image5.svg" Type="http://schemas.openxmlformats.org/officeDocument/2006/relationships/image"/><Relationship Id="rId19" Target="../media/image28.png" Type="http://schemas.openxmlformats.org/officeDocument/2006/relationships/image"/><Relationship Id="rId2" Target="../media/image1.jpeg" Type="http://schemas.openxmlformats.org/officeDocument/2006/relationships/image"/><Relationship Id="rId20" Target="../media/image29.svg" Type="http://schemas.openxmlformats.org/officeDocument/2006/relationships/image"/><Relationship Id="rId21" Target="../media/image11.png" Type="http://schemas.openxmlformats.org/officeDocument/2006/relationships/image"/><Relationship Id="rId22" Target="../media/image12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66051" y="6689661"/>
            <a:ext cx="10493249" cy="40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6"/>
              </a:lnSpc>
              <a:spcBef>
                <a:spcPct val="0"/>
              </a:spcBef>
            </a:pPr>
            <a:r>
              <a:rPr lang="en-US" sz="3076" spc="-2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Proposal Skripsi - Mata Kuliah Riset Informatika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282888"/>
            <a:ext cx="6421159" cy="48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7"/>
              </a:lnSpc>
              <a:spcBef>
                <a:spcPct val="0"/>
              </a:spcBef>
            </a:pPr>
            <a:r>
              <a:rPr lang="en-US" b="true" sz="3052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834235"/>
            <a:ext cx="7544588" cy="48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7"/>
              </a:lnSpc>
              <a:spcBef>
                <a:spcPct val="0"/>
              </a:spcBef>
            </a:pPr>
            <a:r>
              <a:rPr lang="en-US" sz="3052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Shanty Kurnia Dewi - 22081010199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63965"/>
            <a:ext cx="16230600" cy="413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73"/>
              </a:lnSpc>
            </a:pPr>
            <a:r>
              <a:rPr lang="en-US" sz="6985" spc="-551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PREDIKSI WAKTU KELULUSAN MAHASISWA MENGGUNAKAN SURVIVAL ANALYSIS DAN GRADIENT BOOSTING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2678" y="4302017"/>
            <a:ext cx="13838306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074698" y="3103895"/>
            <a:ext cx="1629446" cy="2396244"/>
          </a:xfrm>
          <a:custGeom>
            <a:avLst/>
            <a:gdLst/>
            <a:ahLst/>
            <a:cxnLst/>
            <a:rect r="r" b="b" t="t" l="l"/>
            <a:pathLst>
              <a:path h="2396244" w="1629446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62887"/>
            <a:ext cx="8671996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Tahapan Penelitian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2678" y="5028107"/>
            <a:ext cx="2277734" cy="2044167"/>
            <a:chOff x="0" y="0"/>
            <a:chExt cx="3036979" cy="27255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3036979" cy="2170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Pengumpulan Data (nyata / simulasi mahasiswa).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261159"/>
              <a:ext cx="3036979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56896" y="5028107"/>
            <a:ext cx="2472633" cy="2863317"/>
            <a:chOff x="0" y="0"/>
            <a:chExt cx="3296844" cy="38177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3296844" cy="3262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Preprocessing (encoding, normalisasi, transformasi ke format survival).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353359"/>
              <a:ext cx="329684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282004" y="4999532"/>
            <a:ext cx="2277734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Training &amp; Testing model.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700696" y="5028107"/>
            <a:ext cx="2532288" cy="1634592"/>
            <a:chOff x="0" y="0"/>
            <a:chExt cx="3376385" cy="217945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376385" cy="1624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Evaluasi performa model.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715059"/>
              <a:ext cx="3376385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56896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3" y="0"/>
                </a:lnTo>
                <a:lnTo>
                  <a:pt x="380753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282004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3" y="0"/>
                </a:lnTo>
                <a:lnTo>
                  <a:pt x="380753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700696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119798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2159010" y="5028107"/>
            <a:ext cx="2532288" cy="2863317"/>
            <a:chOff x="0" y="0"/>
            <a:chExt cx="3376385" cy="3817756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3376385" cy="3262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Implementasi sistem berbasis Python (Streamlit / Flask).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3353359"/>
              <a:ext cx="3376385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886898"/>
            <a:ext cx="5489373" cy="4121056"/>
            <a:chOff x="0" y="0"/>
            <a:chExt cx="8916670" cy="66940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l="0" t="-69907" r="0" b="-3245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5279046"/>
            <a:ext cx="5489373" cy="4121056"/>
            <a:chOff x="0" y="0"/>
            <a:chExt cx="8916670" cy="6694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4"/>
              <a:stretch>
                <a:fillRect l="-5663" t="0" r="-566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848109" y="2520423"/>
            <a:ext cx="10969109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Alat dan Bahasa Pemrograman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48109" y="3538195"/>
            <a:ext cx="10969109" cy="238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7"/>
              </a:lnSpc>
            </a:pPr>
            <a:r>
              <a:rPr lang="en-US" sz="33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Bahasa: Python</a:t>
            </a:r>
          </a:p>
          <a:p>
            <a:pPr algn="l">
              <a:lnSpc>
                <a:spcPts val="4727"/>
              </a:lnSpc>
            </a:pPr>
            <a:r>
              <a:rPr lang="en-US" sz="33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Library:</a:t>
            </a:r>
          </a:p>
          <a:p>
            <a:pPr algn="l" marL="729028" indent="-364514" lvl="1">
              <a:lnSpc>
                <a:spcPts val="4727"/>
              </a:lnSpc>
              <a:buFont typeface="Arial"/>
              <a:buChar char="•"/>
            </a:pPr>
            <a:r>
              <a:rPr lang="en-US" sz="33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pandas, numpy, matplotlib, lifelines,</a:t>
            </a:r>
          </a:p>
          <a:p>
            <a:pPr algn="l" marL="729028" indent="-364514" lvl="1">
              <a:lnSpc>
                <a:spcPts val="4727"/>
              </a:lnSpc>
              <a:buFont typeface="Arial"/>
              <a:buChar char="•"/>
            </a:pPr>
            <a:r>
              <a:rPr lang="en-US" sz="33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scikit-survival, xgboost, sklearn, streamlit.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3434" y="0"/>
            <a:ext cx="7201132" cy="10287000"/>
            <a:chOff x="0" y="0"/>
            <a:chExt cx="960150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983" t="0" r="52377" b="0"/>
            <a:stretch>
              <a:fillRect/>
            </a:stretch>
          </p:blipFill>
          <p:spPr>
            <a:xfrm flipH="false" flipV="false">
              <a:off x="0" y="0"/>
              <a:ext cx="9601509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382226" y="3623607"/>
            <a:ext cx="4354648" cy="1545478"/>
            <a:chOff x="0" y="0"/>
            <a:chExt cx="5806198" cy="20606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073660" y="-38100"/>
              <a:ext cx="4732538" cy="2098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227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Visualisasi faktor-faktor dominan yang memengaruhi waktu kelulusan.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709176" cy="495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184"/>
                </a:lnSpc>
              </a:pPr>
              <a:r>
                <a:rPr lang="en-US" b="true" sz="227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364672" y="1734475"/>
            <a:ext cx="4389755" cy="1545478"/>
            <a:chOff x="0" y="0"/>
            <a:chExt cx="5853007" cy="206063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20469" y="-38100"/>
              <a:ext cx="4732538" cy="2098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227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Model prediksi kelulusan dengan akurasi tinggi (C-index ≥ 0.80).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709176" cy="495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184"/>
                </a:lnSpc>
              </a:pPr>
              <a:r>
                <a:rPr lang="en-US" b="true" sz="227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2103" y="4130599"/>
            <a:ext cx="4514734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Hasil yang Diharapkan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03/10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364672" y="5515733"/>
            <a:ext cx="4319542" cy="1144664"/>
            <a:chOff x="0" y="0"/>
            <a:chExt cx="5759389" cy="152621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709176" cy="495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184"/>
                </a:lnSpc>
              </a:pPr>
              <a:r>
                <a:rPr lang="en-US" b="true" sz="227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26851" y="-38100"/>
              <a:ext cx="4732538" cy="1564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227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Sistem berbasis web sederhana untuk input data mahasiswa baru.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34886" y="7007047"/>
            <a:ext cx="4319542" cy="1545478"/>
            <a:chOff x="0" y="0"/>
            <a:chExt cx="5759389" cy="206063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709176" cy="495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184"/>
                </a:lnSpc>
              </a:pPr>
              <a:r>
                <a:rPr lang="en-US" b="true" sz="227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26851" y="-38100"/>
              <a:ext cx="4732538" cy="2098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227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Insight untuk kebijakan akademik dan peringatan dini mahasiswa berisiko.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012930" y="2215233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40876" t="0" r="-921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689825"/>
            <a:ext cx="7203393" cy="87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8"/>
              </a:lnSpc>
            </a:pPr>
            <a:r>
              <a:rPr lang="en-US" sz="6508" spc="-51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Penutup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036234"/>
            <a:ext cx="10619251" cy="3425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271" indent="-300636" lvl="1">
              <a:lnSpc>
                <a:spcPts val="3898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Kombinasi Su</a:t>
            </a:r>
            <a:r>
              <a:rPr lang="en-US" sz="278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rvival Analysis dan Gradient Boosting diharapkan memberikan hasil prediksi kelulusan yang lebih akurat dan interpretable.</a:t>
            </a:r>
          </a:p>
          <a:p>
            <a:pPr algn="l" marL="601271" indent="-300636" lvl="1">
              <a:lnSpc>
                <a:spcPts val="3898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Penelitian ini dapat dijadikan dasar untuk sistem prediksi akademik yang membantu universitas meningkatkan tingkat kelulusan tepat waktu.</a:t>
            </a:r>
          </a:p>
          <a:p>
            <a:pPr algn="l">
              <a:lnSpc>
                <a:spcPts val="38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8559" y="1438574"/>
            <a:ext cx="3493612" cy="1759510"/>
          </a:xfrm>
          <a:custGeom>
            <a:avLst/>
            <a:gdLst/>
            <a:ahLst/>
            <a:cxnLst/>
            <a:rect r="r" b="b" t="t" l="l"/>
            <a:pathLst>
              <a:path h="1759510" w="3493612">
                <a:moveTo>
                  <a:pt x="0" y="0"/>
                </a:moveTo>
                <a:lnTo>
                  <a:pt x="3493612" y="0"/>
                </a:lnTo>
                <a:lnTo>
                  <a:pt x="3493612" y="1759510"/>
                </a:lnTo>
                <a:lnTo>
                  <a:pt x="0" y="175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9199" y="1438574"/>
            <a:ext cx="2008120" cy="1781750"/>
          </a:xfrm>
          <a:custGeom>
            <a:avLst/>
            <a:gdLst/>
            <a:ahLst/>
            <a:cxnLst/>
            <a:rect r="r" b="b" t="t" l="l"/>
            <a:pathLst>
              <a:path h="1781750" w="2008120">
                <a:moveTo>
                  <a:pt x="0" y="0"/>
                </a:moveTo>
                <a:lnTo>
                  <a:pt x="2008120" y="0"/>
                </a:lnTo>
                <a:lnTo>
                  <a:pt x="2008120" y="1781749"/>
                </a:lnTo>
                <a:lnTo>
                  <a:pt x="0" y="1781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98559" y="3800774"/>
            <a:ext cx="3493612" cy="3493612"/>
          </a:xfrm>
          <a:custGeom>
            <a:avLst/>
            <a:gdLst/>
            <a:ahLst/>
            <a:cxnLst/>
            <a:rect r="r" b="b" t="t" l="l"/>
            <a:pathLst>
              <a:path h="3493612" w="3493612">
                <a:moveTo>
                  <a:pt x="0" y="0"/>
                </a:moveTo>
                <a:lnTo>
                  <a:pt x="3493612" y="0"/>
                </a:lnTo>
                <a:lnTo>
                  <a:pt x="3493612" y="3493612"/>
                </a:lnTo>
                <a:lnTo>
                  <a:pt x="0" y="3493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48272" y="1438574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48272" y="6126134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48272" y="7989418"/>
            <a:ext cx="2611028" cy="1020674"/>
          </a:xfrm>
          <a:custGeom>
            <a:avLst/>
            <a:gdLst/>
            <a:ahLst/>
            <a:cxnLst/>
            <a:rect r="r" b="b" t="t" l="l"/>
            <a:pathLst>
              <a:path h="1020674" w="2611028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98559" y="7894461"/>
            <a:ext cx="3493612" cy="1200532"/>
          </a:xfrm>
          <a:custGeom>
            <a:avLst/>
            <a:gdLst/>
            <a:ahLst/>
            <a:cxnLst/>
            <a:rect r="r" b="b" t="t" l="l"/>
            <a:pathLst>
              <a:path h="1200532" w="3493612">
                <a:moveTo>
                  <a:pt x="0" y="0"/>
                </a:moveTo>
                <a:lnTo>
                  <a:pt x="3493612" y="0"/>
                </a:lnTo>
                <a:lnTo>
                  <a:pt x="3493612" y="1200532"/>
                </a:lnTo>
                <a:lnTo>
                  <a:pt x="0" y="12005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45187" y="3960992"/>
            <a:ext cx="1916143" cy="1505043"/>
          </a:xfrm>
          <a:custGeom>
            <a:avLst/>
            <a:gdLst/>
            <a:ahLst/>
            <a:cxnLst/>
            <a:rect r="r" b="b" t="t" l="l"/>
            <a:pathLst>
              <a:path h="1505043" w="1916143">
                <a:moveTo>
                  <a:pt x="0" y="0"/>
                </a:moveTo>
                <a:lnTo>
                  <a:pt x="1916144" y="0"/>
                </a:lnTo>
                <a:lnTo>
                  <a:pt x="1916144" y="1505044"/>
                </a:lnTo>
                <a:lnTo>
                  <a:pt x="0" y="15050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65507" y="6126134"/>
            <a:ext cx="2167480" cy="1087681"/>
          </a:xfrm>
          <a:custGeom>
            <a:avLst/>
            <a:gdLst/>
            <a:ahLst/>
            <a:cxnLst/>
            <a:rect r="r" b="b" t="t" l="l"/>
            <a:pathLst>
              <a:path h="1087681" w="2167480">
                <a:moveTo>
                  <a:pt x="0" y="0"/>
                </a:moveTo>
                <a:lnTo>
                  <a:pt x="2167480" y="0"/>
                </a:lnTo>
                <a:lnTo>
                  <a:pt x="2167480" y="1087681"/>
                </a:lnTo>
                <a:lnTo>
                  <a:pt x="0" y="10876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06927" y="7752407"/>
            <a:ext cx="1484639" cy="1484639"/>
          </a:xfrm>
          <a:custGeom>
            <a:avLst/>
            <a:gdLst/>
            <a:ahLst/>
            <a:cxnLst/>
            <a:rect r="r" b="b" t="t" l="l"/>
            <a:pathLst>
              <a:path h="1484639" w="1484639">
                <a:moveTo>
                  <a:pt x="0" y="0"/>
                </a:moveTo>
                <a:lnTo>
                  <a:pt x="1484640" y="0"/>
                </a:lnTo>
                <a:lnTo>
                  <a:pt x="1484640" y="1484639"/>
                </a:lnTo>
                <a:lnTo>
                  <a:pt x="0" y="14846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247775"/>
            <a:ext cx="6118024" cy="123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</a:t>
            </a:r>
          </a:p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159984"/>
            <a:ext cx="608433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 THESE DESIGN RESOURCES IN YOUR CANVA PRESENTATION. HAPPY DESIGNING! 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DELETE OR HIDE THIS PAGE BEFORE PRESENTING.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144000" y="209550"/>
          <a:ext cx="7095879" cy="9867900"/>
        </p:xfrm>
        <a:graphic>
          <a:graphicData uri="http://schemas.openxmlformats.org/drawingml/2006/table">
            <a:tbl>
              <a:tblPr/>
              <a:tblGrid>
                <a:gridCol w="944196"/>
                <a:gridCol w="6054503"/>
              </a:tblGrid>
              <a:tr h="897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Latar Belakang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Permasalahan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Tujuan Penelitian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Manfaat Penelitian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Penelitian Terkait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Landasan Teori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Jenis dan Metode Penelitian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Tahapan Penelitian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Alat dan Bahasa Pemrograman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Hasil yang Diharapkan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Penutup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43657" y="-17014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6" y="0"/>
                </a:lnTo>
                <a:lnTo>
                  <a:pt x="3488686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Daftar Isi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3434" y="0"/>
            <a:ext cx="7201132" cy="10287000"/>
            <a:chOff x="0" y="0"/>
            <a:chExt cx="960150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983" t="0" r="52377" b="0"/>
            <a:stretch>
              <a:fillRect/>
            </a:stretch>
          </p:blipFill>
          <p:spPr>
            <a:xfrm flipH="false" flipV="false">
              <a:off x="0" y="0"/>
              <a:ext cx="9601509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44134" y="3007199"/>
            <a:ext cx="3828934" cy="1006475"/>
            <a:chOff x="0" y="0"/>
            <a:chExt cx="5105245" cy="134196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944043" y="-38100"/>
              <a:ext cx="4161203" cy="1380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Faktor yang memengaruhi: IPK, SKS, kehadiran, jumlah cuti.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623561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167791"/>
            <a:ext cx="3859803" cy="1358900"/>
            <a:chOff x="0" y="0"/>
            <a:chExt cx="5146403" cy="18118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85201" y="-38100"/>
              <a:ext cx="4161203" cy="184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Ketepatan waktu kelulusan = indikator efektivitas pendidikan tinggi.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623561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242328" y="4431560"/>
            <a:ext cx="4514734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Latar Belakang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03/10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4489924"/>
            <a:ext cx="3798065" cy="1711325"/>
            <a:chOff x="0" y="0"/>
            <a:chExt cx="5064087" cy="22817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623561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02885" y="-38100"/>
              <a:ext cx="4161203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Sulit bagi kampus memprediksi mahasiswa yang berpotensi terlambat lulus.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90437" y="6677499"/>
            <a:ext cx="3798065" cy="1358900"/>
            <a:chOff x="0" y="0"/>
            <a:chExt cx="5064087" cy="181186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623561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02885" y="-38100"/>
              <a:ext cx="4161203" cy="184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Perlu model prediktif berbasis Machine Learning &amp; Survival Analysis.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90437" y="8512649"/>
            <a:ext cx="3798065" cy="1358900"/>
            <a:chOff x="0" y="0"/>
            <a:chExt cx="5064087" cy="181186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623561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02885" y="-38100"/>
              <a:ext cx="4161203" cy="184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Gradient Boosting meningkatkan akurasi prediksi waktu kelulusan.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8700" y="4292535"/>
            <a:ext cx="13838306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074698" y="3103895"/>
            <a:ext cx="1629446" cy="2396244"/>
          </a:xfrm>
          <a:custGeom>
            <a:avLst/>
            <a:gdLst/>
            <a:ahLst/>
            <a:cxnLst/>
            <a:rect r="r" b="b" t="t" l="l"/>
            <a:pathLst>
              <a:path h="2396244" w="1629446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62887"/>
            <a:ext cx="5683548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Permasalahan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5212705"/>
            <a:ext cx="3382161" cy="2863317"/>
            <a:chOff x="0" y="0"/>
            <a:chExt cx="4509547" cy="38177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4509547" cy="3262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Bagaimana mengolah data akademik agar bisa digunakan untuk prediksi waktu kelulusan?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353359"/>
              <a:ext cx="450954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005388" y="5212705"/>
            <a:ext cx="3089812" cy="2863317"/>
            <a:chOff x="0" y="0"/>
            <a:chExt cx="4119750" cy="38177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4119750" cy="3262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Bagaimana menerapkan Survival Analysis untuk memodelkan lama studi mahasiswa?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353359"/>
              <a:ext cx="4119750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82075" y="5212705"/>
            <a:ext cx="3089812" cy="2453742"/>
            <a:chOff x="0" y="0"/>
            <a:chExt cx="4119750" cy="327165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4119750" cy="271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Bagaimana Gradient Boosting dapat meningkatkan akurasi prediksi?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807259"/>
              <a:ext cx="4119750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38218" y="5212705"/>
            <a:ext cx="3831613" cy="2453742"/>
            <a:chOff x="0" y="0"/>
            <a:chExt cx="5108818" cy="327165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5108818" cy="271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Seberapa baik performa model dibandingkan model statistik konvensional?</a:t>
              </a:r>
            </a:p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807259"/>
              <a:ext cx="5108818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005388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982075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958763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886898"/>
            <a:ext cx="5489373" cy="4121056"/>
            <a:chOff x="0" y="0"/>
            <a:chExt cx="8916670" cy="66940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l="0" t="-69907" r="0" b="-3245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5279046"/>
            <a:ext cx="5489373" cy="4121056"/>
            <a:chOff x="0" y="0"/>
            <a:chExt cx="8916670" cy="6694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4"/>
              <a:stretch>
                <a:fillRect l="-5663" t="0" r="-566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848109" y="2520423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Tujuan Penelitian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48109" y="3538195"/>
            <a:ext cx="10969109" cy="5082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081" indent="-310540" lvl="1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Membangun model prediksi waktu kelulusan berbasis data akademik.</a:t>
            </a:r>
          </a:p>
          <a:p>
            <a:pPr algn="l" marL="621081" indent="-310540" lvl="1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Mengimplementasikan Survival Analysis untuk memodelkan time-to-graduation.</a:t>
            </a:r>
          </a:p>
          <a:p>
            <a:pPr algn="l" marL="621081" indent="-310540" lvl="1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Menggunakan Gradient Boosting sebagai metode pembanding &amp; penguat performa.</a:t>
            </a:r>
          </a:p>
          <a:p>
            <a:pPr algn="l" marL="621081" indent="-310540" lvl="1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Mengevaluasi performa model menggunakan C-index dan Brier Score.</a:t>
            </a:r>
          </a:p>
          <a:p>
            <a:pPr algn="l" marL="621081" indent="-310540" lvl="1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Menyediakan sistem prediksi sederhana berbasis Python.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11159450" y="-140976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96032"/>
            <a:ext cx="7279037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Manfaat Penelitian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04/10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2401736"/>
            <a:ext cx="5016359" cy="2411486"/>
            <a:chOff x="0" y="0"/>
            <a:chExt cx="6688478" cy="32153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29222" y="0"/>
              <a:ext cx="2230034" cy="936614"/>
            </a:xfrm>
            <a:custGeom>
              <a:avLst/>
              <a:gdLst/>
              <a:ahLst/>
              <a:cxnLst/>
              <a:rect r="r" b="b" t="t" l="l"/>
              <a:pathLst>
                <a:path h="936614" w="2230034">
                  <a:moveTo>
                    <a:pt x="0" y="0"/>
                  </a:moveTo>
                  <a:lnTo>
                    <a:pt x="2230034" y="0"/>
                  </a:lnTo>
                  <a:lnTo>
                    <a:pt x="2230034" y="936614"/>
                  </a:lnTo>
                  <a:lnTo>
                    <a:pt x="0" y="93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06241" y="1427878"/>
              <a:ext cx="507599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Untuk Kampus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248210"/>
              <a:ext cx="668847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det</a:t>
              </a: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eksi dini mahasiswa berisiko terlambat lulus.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870497"/>
            <a:ext cx="5016359" cy="2411486"/>
            <a:chOff x="0" y="0"/>
            <a:chExt cx="6688478" cy="3215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229222" y="0"/>
              <a:ext cx="2230034" cy="936614"/>
            </a:xfrm>
            <a:custGeom>
              <a:avLst/>
              <a:gdLst/>
              <a:ahLst/>
              <a:cxnLst/>
              <a:rect r="r" b="b" t="t" l="l"/>
              <a:pathLst>
                <a:path h="936614" w="2230034">
                  <a:moveTo>
                    <a:pt x="0" y="0"/>
                  </a:moveTo>
                  <a:lnTo>
                    <a:pt x="2230034" y="0"/>
                  </a:lnTo>
                  <a:lnTo>
                    <a:pt x="2230034" y="936614"/>
                  </a:lnTo>
                  <a:lnTo>
                    <a:pt x="0" y="93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06241" y="1427878"/>
              <a:ext cx="507599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Untuk Mahasiswa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248210"/>
              <a:ext cx="668847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mengetahui f</a:t>
              </a: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aktor yang berpengaruh terhadap kelulusan.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40501" y="5870497"/>
            <a:ext cx="5016359" cy="2411486"/>
            <a:chOff x="0" y="0"/>
            <a:chExt cx="6688478" cy="32153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229222" y="0"/>
              <a:ext cx="2230034" cy="936614"/>
            </a:xfrm>
            <a:custGeom>
              <a:avLst/>
              <a:gdLst/>
              <a:ahLst/>
              <a:cxnLst/>
              <a:rect r="r" b="b" t="t" l="l"/>
              <a:pathLst>
                <a:path h="936614" w="2230034">
                  <a:moveTo>
                    <a:pt x="0" y="0"/>
                  </a:moveTo>
                  <a:lnTo>
                    <a:pt x="2230034" y="0"/>
                  </a:lnTo>
                  <a:lnTo>
                    <a:pt x="2230034" y="936614"/>
                  </a:lnTo>
                  <a:lnTo>
                    <a:pt x="0" y="93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806241" y="1427878"/>
              <a:ext cx="507599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Untuk Peneliti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248210"/>
              <a:ext cx="668847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k</a:t>
              </a: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ontribusi pada bidang Educational Data Mining (EDM).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947516" y="5870497"/>
            <a:ext cx="5016359" cy="2411486"/>
            <a:chOff x="0" y="0"/>
            <a:chExt cx="6688478" cy="32153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229222" y="0"/>
              <a:ext cx="2230034" cy="936614"/>
            </a:xfrm>
            <a:custGeom>
              <a:avLst/>
              <a:gdLst/>
              <a:ahLst/>
              <a:cxnLst/>
              <a:rect r="r" b="b" t="t" l="l"/>
              <a:pathLst>
                <a:path h="936614" w="2230034">
                  <a:moveTo>
                    <a:pt x="0" y="0"/>
                  </a:moveTo>
                  <a:lnTo>
                    <a:pt x="2230034" y="0"/>
                  </a:lnTo>
                  <a:lnTo>
                    <a:pt x="2230034" y="936614"/>
                  </a:lnTo>
                  <a:lnTo>
                    <a:pt x="0" y="93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806241" y="1427878"/>
              <a:ext cx="507599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Untuk Akademisi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248210"/>
              <a:ext cx="668847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mem</a:t>
              </a: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perkaya literatur tentang penerapan ML di pendidikan.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012930" y="2215233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40876" t="0" r="-921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310483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Penelitian Terkait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705562"/>
            <a:ext cx="10174857" cy="375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6109" indent="-288055" lvl="1">
              <a:lnSpc>
                <a:spcPts val="3735"/>
              </a:lnSpc>
              <a:spcBef>
                <a:spcPct val="0"/>
              </a:spcBef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Mayo</a:t>
            </a:r>
            <a:r>
              <a:rPr lang="en-US" sz="26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ritas penelitian sebelumnya fokus ke klasifikasi dropout.</a:t>
            </a:r>
          </a:p>
          <a:p>
            <a:pPr algn="l" marL="576109" indent="-288055" lvl="1">
              <a:lnSpc>
                <a:spcPts val="3735"/>
              </a:lnSpc>
              <a:spcBef>
                <a:spcPct val="0"/>
              </a:spcBef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Belum banyak yang meneliti time-to-graduation menggunakan Survival Analysis.</a:t>
            </a:r>
          </a:p>
          <a:p>
            <a:pPr algn="l" marL="576109" indent="-288055" lvl="1">
              <a:lnSpc>
                <a:spcPts val="3735"/>
              </a:lnSpc>
              <a:spcBef>
                <a:spcPct val="0"/>
              </a:spcBef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Penelitian ini mengombinasikan Survival Analysis + Gradient Boosting untuk meningkatkan akurasi dan interpretabilitas hasil.</a:t>
            </a:r>
          </a:p>
          <a:p>
            <a:pPr algn="l">
              <a:lnSpc>
                <a:spcPts val="37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09650"/>
            <a:ext cx="81153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Landasan Teori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67082" y="2691603"/>
            <a:ext cx="11245399" cy="917926"/>
            <a:chOff x="0" y="0"/>
            <a:chExt cx="14993865" cy="122390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4993865" cy="5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58"/>
                </a:lnSpc>
                <a:spcBef>
                  <a:spcPct val="0"/>
                </a:spcBef>
              </a:pPr>
              <a:r>
                <a:rPr lang="en-US" b="true" sz="281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Machine Learning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94009"/>
              <a:ext cx="14993865" cy="529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pembelajaran berbasis data untuk prediksi.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7082" y="4420949"/>
            <a:ext cx="11245399" cy="1325366"/>
            <a:chOff x="0" y="0"/>
            <a:chExt cx="14993865" cy="176715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4993865" cy="5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58"/>
                </a:lnSpc>
                <a:spcBef>
                  <a:spcPct val="0"/>
                </a:spcBef>
              </a:pPr>
              <a:r>
                <a:rPr lang="en-US" b="true" sz="281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Survival Analysis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94009"/>
              <a:ext cx="14993865" cy="1073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memprediksi waktu hingga suatu peristiwa (kelulusan).</a:t>
              </a:r>
            </a:p>
            <a:p>
              <a:pPr algn="l" marL="0" indent="0" lvl="0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0765" y="6303864"/>
            <a:ext cx="11301716" cy="2597121"/>
            <a:chOff x="0" y="0"/>
            <a:chExt cx="15068954" cy="346282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14993865" cy="5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58"/>
                </a:lnSpc>
                <a:spcBef>
                  <a:spcPct val="0"/>
                </a:spcBef>
              </a:pPr>
              <a:r>
                <a:rPr lang="en-US" b="true" sz="281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Gradient Boosting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94009"/>
              <a:ext cx="14993865" cy="529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menggabungkan banyak model lemah untuk hasil lebih akurat.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5089" y="2210352"/>
              <a:ext cx="14993865" cy="5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58"/>
                </a:lnSpc>
                <a:spcBef>
                  <a:spcPct val="0"/>
                </a:spcBef>
              </a:pPr>
              <a:r>
                <a:rPr lang="en-US" b="true" sz="281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Educational Data Mining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5089" y="2932936"/>
              <a:ext cx="14993865" cy="529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penerapan data mining di dunia pendidikan.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327359" y="2212342"/>
            <a:ext cx="4497021" cy="7086995"/>
          </a:xfrm>
          <a:custGeom>
            <a:avLst/>
            <a:gdLst/>
            <a:ahLst/>
            <a:cxnLst/>
            <a:rect r="r" b="b" t="t" l="l"/>
            <a:pathLst>
              <a:path h="7086995" w="4497021">
                <a:moveTo>
                  <a:pt x="0" y="0"/>
                </a:moveTo>
                <a:lnTo>
                  <a:pt x="4497021" y="0"/>
                </a:lnTo>
                <a:lnTo>
                  <a:pt x="4497021" y="7086996"/>
                </a:lnTo>
                <a:lnTo>
                  <a:pt x="0" y="7086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09650"/>
            <a:ext cx="1476479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Jenis dan Metode Penelitian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7082" y="3195441"/>
            <a:ext cx="16835135" cy="487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Jenis: Kuantitatif eksperimental.</a:t>
            </a:r>
          </a:p>
          <a:p>
            <a:pPr algn="l">
              <a:lnSpc>
                <a:spcPts val="4819"/>
              </a:lnSpc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Pendekatan: Supervised Learning (prediktif).</a:t>
            </a:r>
          </a:p>
          <a:p>
            <a:pPr algn="l">
              <a:lnSpc>
                <a:spcPts val="4819"/>
              </a:lnSpc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Metode utama:</a:t>
            </a:r>
          </a:p>
          <a:p>
            <a:pPr algn="l" marL="1600889" indent="-533630" lvl="2">
              <a:lnSpc>
                <a:spcPts val="4819"/>
              </a:lnSpc>
              <a:buFont typeface="Arial"/>
              <a:buChar char="⚬"/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Cox Proportional Hazard (baseline).</a:t>
            </a:r>
          </a:p>
          <a:p>
            <a:pPr algn="l" marL="1600889" indent="-533630" lvl="2">
              <a:lnSpc>
                <a:spcPts val="4819"/>
              </a:lnSpc>
              <a:buFont typeface="Arial"/>
              <a:buChar char="⚬"/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Gradient Boosting (XGBoost / GBM).</a:t>
            </a:r>
          </a:p>
          <a:p>
            <a:pPr algn="l">
              <a:lnSpc>
                <a:spcPts val="4819"/>
              </a:lnSpc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Validasi: 80% training, 20% testing.</a:t>
            </a:r>
          </a:p>
          <a:p>
            <a:pPr algn="l">
              <a:lnSpc>
                <a:spcPts val="4819"/>
              </a:lnSpc>
              <a:spcBef>
                <a:spcPct val="0"/>
              </a:spcBef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Evaluasi: C-index &amp; Brier Score.</a:t>
            </a:r>
          </a:p>
          <a:p>
            <a:pPr algn="l" marL="0" indent="0" lvl="0">
              <a:lnSpc>
                <a:spcPts val="481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41655" y="7476550"/>
            <a:ext cx="2008120" cy="1781750"/>
          </a:xfrm>
          <a:custGeom>
            <a:avLst/>
            <a:gdLst/>
            <a:ahLst/>
            <a:cxnLst/>
            <a:rect r="r" b="b" t="t" l="l"/>
            <a:pathLst>
              <a:path h="1781750" w="2008120">
                <a:moveTo>
                  <a:pt x="0" y="0"/>
                </a:moveTo>
                <a:lnTo>
                  <a:pt x="2008120" y="0"/>
                </a:lnTo>
                <a:lnTo>
                  <a:pt x="2008120" y="1781750"/>
                </a:lnTo>
                <a:lnTo>
                  <a:pt x="0" y="178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DAG1mIHRY0k</dc:identifier>
  <dcterms:modified xsi:type="dcterms:W3CDTF">2011-08-01T06:04:30Z</dcterms:modified>
  <cp:revision>1</cp:revision>
  <dc:title>Prediksi Waktu Kelulusan Mahasiswa Menggunakan Survival Analysis dan Gradient Boosting</dc:title>
</cp:coreProperties>
</file>